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heme" Target="theme/theme1.xml"/><Relationship Id="rId5" Type="http://schemas.openxmlformats.org/officeDocument/2006/relationships/slide" Target="slides/slide4.xml"/><Relationship Id="rId10" Type="http://schemas.openxmlformats.org/officeDocument/2006/relationships/viewProps" Target="viewProps.xml"/><Relationship Id="rId4" Type="http://schemas.openxmlformats.org/officeDocument/2006/relationships/slide" Target="slides/slide3.xml"/><Relationship Id="rId9" Type="http://schemas.openxmlformats.org/officeDocument/2006/relationships/presProps" Target="presProps.xml"/></Relationships>
</file>

<file path=ppt/media/image1.jpeg>
</file>

<file path=ppt/media/image2.jpeg>
</file>

<file path=ppt/media/image3.jpe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Diapositiva de título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7 Rectángulo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8 Conector recto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11 Título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25" name="24 Subtítulo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31" name="30 Marcador de fecha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18" name="17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s-CO"/>
          </a:p>
        </p:txBody>
      </p:sp>
      <p:sp>
        <p:nvSpPr>
          <p:cNvPr id="29" name="28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7 Rectángulo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8 Rectángulo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 dirty="0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  <p:sp>
        <p:nvSpPr>
          <p:cNvPr id="10" name="9 Marcador de posición de imagen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Rectángulo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2 Marcador de título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1" name="30 Marcador de texto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27" name="26 Marcador de fecha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397F8013-4B50-4BE1-BBCF-746BA600D8FE}" type="datetimeFigureOut">
              <a:rPr lang="es-CO" smtClean="0"/>
              <a:t>18/10/2012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s-CO"/>
          </a:p>
        </p:txBody>
      </p:sp>
      <p:sp>
        <p:nvSpPr>
          <p:cNvPr id="16" name="1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0B20EE74-4669-45D8-A745-800879DCB613}" type="slidenum">
              <a:rPr lang="es-CO" smtClean="0"/>
              <a:t>‹Nº›</a:t>
            </a:fld>
            <a:endParaRPr lang="es-CO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es.wikipedia.org/wiki/Informaci%C3%B3n" TargetMode="External"/><Relationship Id="rId2" Type="http://schemas.openxmlformats.org/officeDocument/2006/relationships/hyperlink" Target="http://es.wikipedia.org/wiki/Proceso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hyperlink" Target="http://es.wikipedia.org/wiki/Integridad_de_datos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hyperlink" Target="http://es.wikipedia.org/wiki/Archiv%C3%ADstica" TargetMode="External"/><Relationship Id="rId2" Type="http://schemas.openxmlformats.org/officeDocument/2006/relationships/hyperlink" Target="http://es.wikipedia.org/wiki/Gesti%C3%B3n_documental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es.wikipedia.org/wiki/Gesti%C3%B3n_de_la_informaci%C3%B3n" TargetMode="External"/><Relationship Id="rId5" Type="http://schemas.openxmlformats.org/officeDocument/2006/relationships/hyperlink" Target="http://es.wikipedia.org/wiki/Archivo_de_documentos" TargetMode="External"/><Relationship Id="rId4" Type="http://schemas.openxmlformats.org/officeDocument/2006/relationships/hyperlink" Target="http://es.wikipedia.org/wiki/Documento" TargetMode="Externa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es.wikipedia.org/wiki/Informaci%C3%B3n" TargetMode="External"/><Relationship Id="rId2" Type="http://schemas.openxmlformats.org/officeDocument/2006/relationships/hyperlink" Target="http://es.wikipedia.org/wiki/Proceso" TargetMode="Externa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es.wikipedia.org/wiki/Redes_de_computadores" TargetMode="External"/><Relationship Id="rId2" Type="http://schemas.openxmlformats.org/officeDocument/2006/relationships/hyperlink" Target="http://es.wikipedia.org/wiki/TIC" TargetMode="External"/><Relationship Id="rId1" Type="http://schemas.openxmlformats.org/officeDocument/2006/relationships/slideLayout" Target="../slideLayouts/slideLayout2.xml"/><Relationship Id="rId6" Type="http://schemas.openxmlformats.org/officeDocument/2006/relationships/hyperlink" Target="http://es.wikipedia.org/wiki/Gesti%C3%B3n_de_la_informaci%C3%B3n" TargetMode="External"/><Relationship Id="rId5" Type="http://schemas.openxmlformats.org/officeDocument/2006/relationships/hyperlink" Target="http://es.wikipedia.org/wiki/Sistemas_operativos" TargetMode="External"/><Relationship Id="rId4" Type="http://schemas.openxmlformats.org/officeDocument/2006/relationships/hyperlink" Target="http://es.wikipedia.org/wiki/Criptograf%C3%ADa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CuadroTexto"/>
          <p:cNvSpPr txBox="1"/>
          <p:nvPr/>
        </p:nvSpPr>
        <p:spPr>
          <a:xfrm>
            <a:off x="3428992" y="642918"/>
            <a:ext cx="3786214" cy="203132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s-CO" dirty="0" smtClean="0"/>
              <a:t>Diego Alejandro icapie </a:t>
            </a:r>
          </a:p>
          <a:p>
            <a:r>
              <a:rPr lang="es-CO" dirty="0"/>
              <a:t> </a:t>
            </a:r>
            <a:r>
              <a:rPr lang="es-CO" dirty="0" smtClean="0"/>
              <a:t>                        </a:t>
            </a:r>
          </a:p>
          <a:p>
            <a:endParaRPr lang="es-CO" dirty="0"/>
          </a:p>
          <a:p>
            <a:r>
              <a:rPr lang="es-CO" dirty="0" smtClean="0"/>
              <a:t>            8_1  </a:t>
            </a:r>
          </a:p>
          <a:p>
            <a:r>
              <a:rPr lang="es-CO" dirty="0"/>
              <a:t> </a:t>
            </a:r>
            <a:r>
              <a:rPr lang="es-CO" dirty="0" smtClean="0"/>
              <a:t>                                Olga  </a:t>
            </a:r>
          </a:p>
          <a:p>
            <a:r>
              <a:rPr lang="es-CO" dirty="0"/>
              <a:t> </a:t>
            </a:r>
            <a:r>
              <a:rPr lang="es-CO" dirty="0" smtClean="0"/>
              <a:t> </a:t>
            </a:r>
          </a:p>
          <a:p>
            <a:r>
              <a:rPr lang="es-CO" dirty="0"/>
              <a:t> </a:t>
            </a:r>
            <a:r>
              <a:rPr lang="es-CO" dirty="0" smtClean="0"/>
              <a:t>                  </a:t>
            </a:r>
            <a:endParaRPr lang="es-CO" dirty="0"/>
          </a:p>
        </p:txBody>
      </p:sp>
    </p:spTree>
  </p:cSld>
  <p:clrMapOvr>
    <a:masterClrMapping/>
  </p:clrMapOvr>
  <p:transition>
    <p:wipe dir="u"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Rectángulo"/>
          <p:cNvSpPr/>
          <p:nvPr/>
        </p:nvSpPr>
        <p:spPr>
          <a:xfrm>
            <a:off x="1" y="857232"/>
            <a:ext cx="8143900" cy="175432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ctr"/>
            <a:r>
              <a:rPr lang="es-ES" sz="5400" b="1" dirty="0" smtClean="0">
                <a:ln w="900" cmpd="sng">
                  <a:solidFill>
                    <a:schemeClr val="accent1">
                      <a:satMod val="190000"/>
                      <a:alpha val="55000"/>
                    </a:schemeClr>
                  </a:solidFill>
                  <a:prstDash val="solid"/>
                </a:ln>
                <a:solidFill>
                  <a:schemeClr val="accent1">
                    <a:satMod val="200000"/>
                    <a:tint val="3000"/>
                  </a:schemeClr>
                </a:solidFill>
                <a:effectLst>
                  <a:innerShdw blurRad="101600" dist="76200" dir="5400000">
                    <a:schemeClr val="accent1">
                      <a:satMod val="190000"/>
                      <a:tint val="100000"/>
                      <a:alpha val="74000"/>
                    </a:schemeClr>
                  </a:innerShdw>
                </a:effectLst>
              </a:rPr>
              <a:t>Gestión de la información </a:t>
            </a:r>
            <a:endParaRPr lang="es-ES" sz="5400" b="1" cap="none" spc="0" dirty="0">
              <a:ln w="900" cmpd="sng">
                <a:solidFill>
                  <a:schemeClr val="accent1">
                    <a:satMod val="190000"/>
                    <a:alpha val="55000"/>
                  </a:schemeClr>
                </a:solidFill>
                <a:prstDash val="solid"/>
              </a:ln>
              <a:solidFill>
                <a:schemeClr val="accent1">
                  <a:satMod val="200000"/>
                  <a:tint val="3000"/>
                </a:schemeClr>
              </a:solidFill>
              <a:effectLst>
                <a:innerShdw blurRad="101600" dist="76200" dir="5400000">
                  <a:schemeClr val="accent1">
                    <a:satMod val="190000"/>
                    <a:tint val="100000"/>
                    <a:alpha val="74000"/>
                  </a:schemeClr>
                </a:innerShdw>
              </a:effectLst>
            </a:endParaRPr>
          </a:p>
        </p:txBody>
      </p:sp>
      <p:sp>
        <p:nvSpPr>
          <p:cNvPr id="5" name="4 Rectángulo"/>
          <p:cNvSpPr/>
          <p:nvPr/>
        </p:nvSpPr>
        <p:spPr>
          <a:xfrm>
            <a:off x="1071538" y="3214686"/>
            <a:ext cx="6143668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La </a:t>
            </a:r>
            <a:r>
              <a:rPr lang="es-CO" sz="2400" b="1" dirty="0">
                <a:solidFill>
                  <a:schemeClr val="accent2">
                    <a:lumMod val="50000"/>
                  </a:schemeClr>
                </a:solidFill>
              </a:rPr>
              <a:t>Gestión de la </a:t>
            </a:r>
            <a:r>
              <a:rPr lang="es-CO" sz="2400" b="1" dirty="0" smtClean="0">
                <a:solidFill>
                  <a:schemeClr val="accent2">
                    <a:lumMod val="50000"/>
                  </a:schemeClr>
                </a:solidFill>
              </a:rPr>
              <a:t>Información</a:t>
            </a:r>
            <a:r>
              <a:rPr lang="es-CO" sz="2400" dirty="0" smtClean="0">
                <a:solidFill>
                  <a:schemeClr val="accent2">
                    <a:lumMod val="50000"/>
                  </a:schemeClr>
                </a:solidFill>
              </a:rPr>
              <a:t> 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es un conjunto de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  <a:hlinkClick r:id="rId2" tooltip="Proceso"/>
              </a:rPr>
              <a:t>procesos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 por los cuales se controla el ciclo de vida de la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  <a:hlinkClick r:id="rId3" tooltip="Información"/>
              </a:rPr>
              <a:t>información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, desde su obtención - por creación o captura, hasta su disposición final - archivada o eliminada. </a:t>
            </a:r>
          </a:p>
        </p:txBody>
      </p:sp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Rectángulo"/>
          <p:cNvSpPr/>
          <p:nvPr/>
        </p:nvSpPr>
        <p:spPr>
          <a:xfrm>
            <a:off x="500034" y="571480"/>
            <a:ext cx="7000924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CO" sz="2400" dirty="0"/>
              <a:t>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Los procesos también comprenden la extracción, combinación, depuración y distribución de la información a los interesados. Los objetivos de la Gestión de la Información es garantizar la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  <a:hlinkClick r:id="rId2" tooltip="Integridad de datos"/>
              </a:rPr>
              <a:t>integridad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, disponibilidad y confidencialidad de la información</a:t>
            </a:r>
          </a:p>
        </p:txBody>
      </p:sp>
      <p:pic>
        <p:nvPicPr>
          <p:cNvPr id="1026" name="Picture 2" descr="http://t1.gstatic.com/images?q=tbn:ANd9GcQqFidQIxMrnx9xzIvx4HHZ4obGFazg5byGxMa32xJOI2zzwiibPw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2143108" y="3500438"/>
            <a:ext cx="3529037" cy="2786082"/>
          </a:xfrm>
          <a:prstGeom prst="rect">
            <a:avLst/>
          </a:prstGeom>
          <a:noFill/>
        </p:spPr>
      </p:pic>
    </p:spTree>
  </p:cSld>
  <p:clrMapOvr>
    <a:masterClrMapping/>
  </p:clrMapOvr>
  <p:transition>
    <p:wip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6" name="Picture 2" descr="http://t1.gstatic.com/images?q=tbn:ANd9GcRmmNBHBp89BUAsaUbx--jAhcUKute3I1t1MT-LOhr3yTOnktiNLapMqA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71472" y="714356"/>
            <a:ext cx="6143668" cy="546103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4 Rectángulo"/>
          <p:cNvSpPr/>
          <p:nvPr/>
        </p:nvSpPr>
        <p:spPr>
          <a:xfrm>
            <a:off x="714348" y="1000108"/>
            <a:ext cx="6429420" cy="34163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La Gestión de la Información no tiene una diferenciación clara con la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  <a:hlinkClick r:id="rId2" tooltip="Gestión documental"/>
              </a:rPr>
              <a:t>Gestión documental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 o la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  <a:hlinkClick r:id="rId3" tooltip="Archivística"/>
              </a:rPr>
              <a:t>archivística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. La GI aparece a mediados de los años 1970, cuando los sistemas informáticos empezaron a ser comunes en las organizaciones. De acuerdo a la definición que se haga de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  <a:hlinkClick r:id="rId4" tooltip="Documento"/>
              </a:rPr>
              <a:t>Documento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 y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  <a:hlinkClick r:id="rId5" tooltip="Archivo de documentos"/>
              </a:rPr>
              <a:t>archivo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,</a:t>
            </a:r>
            <a:r>
              <a:rPr lang="es-CO" sz="2400" baseline="30000" dirty="0">
                <a:solidFill>
                  <a:schemeClr val="accent2">
                    <a:lumMod val="50000"/>
                  </a:schemeClr>
                </a:solidFill>
                <a:hlinkClick r:id="rId6"/>
              </a:rPr>
              <a:t>1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 puede llegarse a utilizarse indistintamente los conceptos.</a:t>
            </a:r>
          </a:p>
        </p:txBody>
      </p:sp>
    </p:spTree>
  </p:cSld>
  <p:clrMapOvr>
    <a:masterClrMapping/>
  </p:clrMapOvr>
  <p:transition>
    <p:wipe dir="u"/>
  </p:transition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Elipse"/>
          <p:cNvSpPr/>
          <p:nvPr/>
        </p:nvSpPr>
        <p:spPr>
          <a:xfrm>
            <a:off x="2428860" y="428604"/>
            <a:ext cx="2428892" cy="2071702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O" sz="1600" dirty="0" smtClean="0">
                <a:solidFill>
                  <a:schemeClr val="accent2">
                    <a:lumMod val="50000"/>
                  </a:schemeClr>
                </a:solidFill>
              </a:rPr>
              <a:t>conjunto de </a:t>
            </a:r>
            <a:r>
              <a:rPr lang="es-CO" sz="1600" dirty="0" smtClean="0">
                <a:solidFill>
                  <a:schemeClr val="accent2">
                    <a:lumMod val="50000"/>
                  </a:schemeClr>
                </a:solidFill>
                <a:hlinkClick r:id="rId2" tooltip="Proceso"/>
              </a:rPr>
              <a:t>procesos</a:t>
            </a:r>
            <a:r>
              <a:rPr lang="es-CO" sz="1600" dirty="0" smtClean="0">
                <a:solidFill>
                  <a:schemeClr val="accent2">
                    <a:lumMod val="50000"/>
                  </a:schemeClr>
                </a:solidFill>
              </a:rPr>
              <a:t> por los cuales se controla el ciclo de vida de la </a:t>
            </a:r>
            <a:r>
              <a:rPr lang="es-CO" sz="1600" dirty="0" smtClean="0">
                <a:solidFill>
                  <a:schemeClr val="accent2">
                    <a:lumMod val="50000"/>
                  </a:schemeClr>
                </a:solidFill>
                <a:hlinkClick r:id="rId3" tooltip="Información"/>
              </a:rPr>
              <a:t>información</a:t>
            </a:r>
            <a:endParaRPr lang="es-CO" sz="1600" dirty="0">
              <a:solidFill>
                <a:schemeClr val="accent2">
                  <a:lumMod val="50000"/>
                </a:schemeClr>
              </a:solidFill>
            </a:endParaRPr>
          </a:p>
        </p:txBody>
      </p:sp>
      <p:sp>
        <p:nvSpPr>
          <p:cNvPr id="5" name="4 Elipse"/>
          <p:cNvSpPr/>
          <p:nvPr/>
        </p:nvSpPr>
        <p:spPr>
          <a:xfrm>
            <a:off x="482667" y="3643314"/>
            <a:ext cx="2428892" cy="1928826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O" dirty="0" smtClean="0">
                <a:solidFill>
                  <a:schemeClr val="accent2">
                    <a:lumMod val="50000"/>
                  </a:schemeClr>
                </a:solidFill>
              </a:rPr>
              <a:t> puede llegarse a utilizarse indistintamente los conceptos</a:t>
            </a:r>
            <a:endParaRPr lang="es-CO" dirty="0"/>
          </a:p>
        </p:txBody>
      </p:sp>
      <p:sp>
        <p:nvSpPr>
          <p:cNvPr id="6" name="5 Elipse"/>
          <p:cNvSpPr/>
          <p:nvPr/>
        </p:nvSpPr>
        <p:spPr>
          <a:xfrm>
            <a:off x="5357818" y="1285860"/>
            <a:ext cx="2643206" cy="221457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O" dirty="0" smtClean="0">
                <a:solidFill>
                  <a:schemeClr val="accent2">
                    <a:lumMod val="50000"/>
                  </a:schemeClr>
                </a:solidFill>
              </a:rPr>
              <a:t> puede llegarse a utilizarse indistintamente los conceptos</a:t>
            </a:r>
            <a:endParaRPr lang="es-CO" dirty="0"/>
          </a:p>
        </p:txBody>
      </p:sp>
      <p:sp>
        <p:nvSpPr>
          <p:cNvPr id="7" name="6 Elipse"/>
          <p:cNvSpPr/>
          <p:nvPr/>
        </p:nvSpPr>
        <p:spPr>
          <a:xfrm>
            <a:off x="3786182" y="4143380"/>
            <a:ext cx="2428892" cy="2214578"/>
          </a:xfrm>
          <a:prstGeom prst="ellipse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O" dirty="0" smtClean="0">
                <a:solidFill>
                  <a:schemeClr val="accent2">
                    <a:lumMod val="50000"/>
                  </a:schemeClr>
                </a:solidFill>
              </a:rPr>
              <a:t>combinación, depuración y distribución de la información a los interesados</a:t>
            </a:r>
            <a:endParaRPr lang="es-CO" dirty="0"/>
          </a:p>
        </p:txBody>
      </p:sp>
      <p:cxnSp>
        <p:nvCxnSpPr>
          <p:cNvPr id="9" name="8 Conector angular"/>
          <p:cNvCxnSpPr/>
          <p:nvPr/>
        </p:nvCxnSpPr>
        <p:spPr>
          <a:xfrm rot="5400000">
            <a:off x="1607323" y="2464587"/>
            <a:ext cx="1357322" cy="571504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13 Conector angular"/>
          <p:cNvCxnSpPr>
            <a:stCxn id="7" idx="0"/>
          </p:cNvCxnSpPr>
          <p:nvPr/>
        </p:nvCxnSpPr>
        <p:spPr>
          <a:xfrm rot="5400000" flipH="1" flipV="1">
            <a:off x="4857752" y="3500438"/>
            <a:ext cx="785818" cy="500066"/>
          </a:xfrm>
          <a:prstGeom prst="bentConnector3">
            <a:avLst>
              <a:gd name="adj1" fmla="val 50000"/>
            </a:avLst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6" name="15 Conector recto de flecha"/>
          <p:cNvCxnSpPr/>
          <p:nvPr/>
        </p:nvCxnSpPr>
        <p:spPr>
          <a:xfrm rot="16200000" flipH="1">
            <a:off x="3464711" y="2893215"/>
            <a:ext cx="1571636" cy="500066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8" name="17 Conector recto de flecha"/>
          <p:cNvCxnSpPr/>
          <p:nvPr/>
        </p:nvCxnSpPr>
        <p:spPr>
          <a:xfrm flipV="1">
            <a:off x="2428860" y="2643182"/>
            <a:ext cx="2643206" cy="114300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Rectángulo"/>
          <p:cNvSpPr/>
          <p:nvPr/>
        </p:nvSpPr>
        <p:spPr>
          <a:xfrm>
            <a:off x="500034" y="571480"/>
            <a:ext cx="7286660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El uso del término es extendido cuando se quiere hacer énfasis en un modelo de gestión documental que, además de los elementos tradicionales, involucra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  <a:hlinkClick r:id="rId2" tooltip="TIC"/>
              </a:rPr>
              <a:t>tecnología de la información y la comunicación (TIC)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, en la organización, almacenamiento, y recuperación de información. En este contexto, un experto en GI deberá, además de poseer la competencias de archivística, tener competencias en áreas relacionadas con las TIC tales como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  <a:hlinkClick r:id="rId3" tooltip="Redes de computadores"/>
              </a:rPr>
              <a:t>redes de computadores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,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  <a:hlinkClick r:id="rId4" tooltip="Criptografía"/>
              </a:rPr>
              <a:t>criptografía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, administración de 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  <a:hlinkClick r:id="rId5" tooltip="Sistemas operativos"/>
              </a:rPr>
              <a:t>sistemas operativos</a:t>
            </a:r>
            <a:r>
              <a:rPr lang="es-CO" sz="2400" dirty="0">
                <a:solidFill>
                  <a:schemeClr val="accent2">
                    <a:lumMod val="50000"/>
                  </a:schemeClr>
                </a:solidFill>
              </a:rPr>
              <a:t> y servidores, etc.</a:t>
            </a:r>
          </a:p>
        </p:txBody>
      </p:sp>
      <p:sp>
        <p:nvSpPr>
          <p:cNvPr id="5" name="4 Rectángulo"/>
          <p:cNvSpPr/>
          <p:nvPr/>
        </p:nvSpPr>
        <p:spPr>
          <a:xfrm>
            <a:off x="214282" y="6286520"/>
            <a:ext cx="8001056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s-CO" dirty="0" smtClean="0">
                <a:solidFill>
                  <a:schemeClr val="tx1">
                    <a:lumMod val="95000"/>
                    <a:lumOff val="5000"/>
                  </a:schemeClr>
                </a:solidFill>
                <a:hlinkClick r:id="rId6"/>
              </a:rPr>
              <a:t>http://es.wikipedia.org/wiki/Gesti%C3%B3n_de_la_informaci%C3%B3n</a:t>
            </a:r>
            <a:endParaRPr lang="es-CO" dirty="0">
              <a:solidFill>
                <a:schemeClr val="tx1">
                  <a:lumMod val="95000"/>
                  <a:lumOff val="5000"/>
                </a:schemeClr>
              </a:solidFill>
            </a:endParaRPr>
          </a:p>
        </p:txBody>
      </p:sp>
    </p:spTree>
  </p:cSld>
  <p:clrMapOvr>
    <a:masterClrMapping/>
  </p:clrMapOvr>
  <p:transition>
    <p:blinds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o">
  <a:themeElements>
    <a:clrScheme name="Opulento">
      <a:dk1>
        <a:sysClr val="windowText" lastClr="000000"/>
      </a:dk1>
      <a:lt1>
        <a:sysClr val="window" lastClr="FFFFFF"/>
      </a:lt1>
      <a:dk2>
        <a:srgbClr val="B13F9A"/>
      </a:dk2>
      <a:lt2>
        <a:srgbClr val="F4E7ED"/>
      </a:lt2>
      <a:accent1>
        <a:srgbClr val="B83D68"/>
      </a:accent1>
      <a:accent2>
        <a:srgbClr val="AC66BB"/>
      </a:accent2>
      <a:accent3>
        <a:srgbClr val="DE6C36"/>
      </a:accent3>
      <a:accent4>
        <a:srgbClr val="F9B639"/>
      </a:accent4>
      <a:accent5>
        <a:srgbClr val="CF6DA4"/>
      </a:accent5>
      <a:accent6>
        <a:srgbClr val="FA8D3D"/>
      </a:accent6>
      <a:hlink>
        <a:srgbClr val="FFDE66"/>
      </a:hlink>
      <a:folHlink>
        <a:srgbClr val="D490C5"/>
      </a:folHlink>
    </a:clrScheme>
    <a:fontScheme name="Opulento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pulento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Opulent</Template>
  <TotalTime>17</TotalTime>
  <Words>69</Words>
  <Application>Microsoft Office PowerPoint</Application>
  <PresentationFormat>Presentación en pantalla (4:3)</PresentationFormat>
  <Paragraphs>17</Paragraphs>
  <Slides>7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7</vt:i4>
      </vt:variant>
    </vt:vector>
  </HeadingPairs>
  <TitlesOfParts>
    <vt:vector size="8" baseType="lpstr">
      <vt:lpstr>Opulento</vt:lpstr>
      <vt:lpstr>Diapositiva 1</vt:lpstr>
      <vt:lpstr>Diapositiva 2</vt:lpstr>
      <vt:lpstr>Diapositiva 3</vt:lpstr>
      <vt:lpstr>Diapositiva 4</vt:lpstr>
      <vt:lpstr>Diapositiva 5</vt:lpstr>
      <vt:lpstr>Diapositiva 6</vt:lpstr>
      <vt:lpstr>Diapositiva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Diapositiva 1</dc:title>
  <dc:creator>user</dc:creator>
  <cp:lastModifiedBy>user</cp:lastModifiedBy>
  <cp:revision>2</cp:revision>
  <dcterms:created xsi:type="dcterms:W3CDTF">2012-10-19T03:03:38Z</dcterms:created>
  <dcterms:modified xsi:type="dcterms:W3CDTF">2012-10-19T03:21:05Z</dcterms:modified>
</cp:coreProperties>
</file>

<file path=docProps/thumbnail.jpeg>
</file>